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4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리디바탕" panose="020B0600000101010101" pitchFamily="34" charset="-127"/>
      <p:regular r:id="rId21"/>
    </p:embeddedFont>
    <p:embeddedFont>
      <p:font typeface="타이포_쌍문동 B" panose="02020803020101020101" pitchFamily="18" charset="-127"/>
      <p:bold r:id="rId22"/>
    </p:embeddedFont>
    <p:embeddedFont>
      <p:font typeface="Karla" pitchFamily="2" charset="0"/>
      <p:regular r:id="rId23"/>
      <p:bold r:id="rId24"/>
      <p:italic r:id="rId25"/>
      <p:boldItalic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리디바탕" panose="020B0600000101010101" pitchFamily="34" charset="-127"/>
        <a:ea typeface="리디바탕" panose="020B0600000101010101" pitchFamily="34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ed6a1835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ed6a1835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ec781b5b1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ec781b5b1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2ee255308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2ee255308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2ee255308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2ee255308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2ee2553089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2ee2553089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85310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ec781b5b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2ec781b5b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2d376c3d1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2d376c3d1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ec781b5b1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2ec781b5b1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c97b11d82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c97b11d82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ec781b5b1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ec781b5b1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2ec781b5b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2ec781b5b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ec781b5b1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2ec781b5b1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ec781b5b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2ec781b5b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ed6a183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ed6a183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3" name="Google Shape;63;p11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41000" y="4025300"/>
            <a:ext cx="78459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2000"/>
              <a:buNone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</a:lstStyle>
          <a:p>
            <a:endParaRPr dirty="0"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8" name="Google Shape;68;p12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">
  <p:cSld name="BLANK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5" name="Google Shape;15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1_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0" name="Google Shape;20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ig image">
  <p:cSld name="TITLE_1_2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209250" y="-9675"/>
            <a:ext cx="3076750" cy="5167075"/>
          </a:xfrm>
          <a:custGeom>
            <a:avLst/>
            <a:gdLst/>
            <a:ahLst/>
            <a:cxnLst/>
            <a:rect l="l" t="t" r="r" b="b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6" name="Google Shape;26;p5"/>
          <p:cNvSpPr/>
          <p:nvPr/>
        </p:nvSpPr>
        <p:spPr>
          <a:xfrm>
            <a:off x="-19350" y="-9675"/>
            <a:ext cx="3076750" cy="5167075"/>
          </a:xfrm>
          <a:custGeom>
            <a:avLst/>
            <a:gdLst/>
            <a:ahLst/>
            <a:cxnLst/>
            <a:rect l="l" t="t" r="r" b="b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609704" y="4116875"/>
            <a:ext cx="1609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1" name="Google Shape;31;p6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2" name="Google Shape;32;p6"/>
          <p:cNvSpPr txBox="1"/>
          <p:nvPr/>
        </p:nvSpPr>
        <p:spPr>
          <a:xfrm>
            <a:off x="799645" y="697675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rgbClr val="CCCCCC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Montserrat"/>
                <a:sym typeface="Montserrat"/>
              </a:rPr>
              <a:t>“</a:t>
            </a:r>
            <a:endParaRPr sz="12000" dirty="0">
              <a:solidFill>
                <a:srgbClr val="CCCCCC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Montserrat"/>
              <a:sym typeface="Montserrat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838250" y="16573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▸"/>
              <a:defRPr sz="2400">
                <a:latin typeface="리디바탕" panose="020B0600000101010101" pitchFamily="34" charset="-127"/>
                <a:ea typeface="리디바탕" panose="020B0600000101010101" pitchFamily="34" charset="-127"/>
                <a:cs typeface="리디바탕" panose="020B0600000101010101" pitchFamily="34" charset="-127"/>
                <a:sym typeface="Montserrat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리디바탕" panose="020B0600000101010101" pitchFamily="34" charset="-127"/>
                <a:ea typeface="리디바탕" panose="020B0600000101010101" pitchFamily="34" charset="-127"/>
                <a:cs typeface="리디바탕" panose="020B0600000101010101" pitchFamily="34" charset="-127"/>
                <a:sym typeface="Montserrat"/>
              </a:defRPr>
            </a:lvl1pPr>
            <a:lvl2pPr lvl="1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7" name="Google Shape;37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 dirty="0"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3" name="Google Shape;43;p8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1"/>
          </p:nvPr>
        </p:nvSpPr>
        <p:spPr>
          <a:xfrm>
            <a:off x="841001" y="1578025"/>
            <a:ext cx="2671800" cy="24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 dirty="0"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2"/>
          </p:nvPr>
        </p:nvSpPr>
        <p:spPr>
          <a:xfrm>
            <a:off x="3673842" y="1578025"/>
            <a:ext cx="2671800" cy="24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 dirty="0"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0" name="Google Shape;50;p9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1"/>
          </p:nvPr>
        </p:nvSpPr>
        <p:spPr>
          <a:xfrm>
            <a:off x="841000" y="1600975"/>
            <a:ext cx="20949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3043281" y="1600975"/>
            <a:ext cx="20949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3"/>
          </p:nvPr>
        </p:nvSpPr>
        <p:spPr>
          <a:xfrm>
            <a:off x="5245562" y="1600975"/>
            <a:ext cx="20949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Google Shape;58;p10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리디바탕" panose="020B0600000101010101" pitchFamily="34" charset="-127"/>
                <a:ea typeface="리디바탕" panose="020B0600000101010101" pitchFamily="34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 dirty="0"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▸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리디바탕" panose="020B0600000101010101" pitchFamily="34" charset="-127"/>
                <a:sym typeface="Montserrat"/>
              </a:defRPr>
            </a:lvl1pPr>
            <a:lvl2pPr lvl="1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리디바탕" panose="020B0600000101010101" pitchFamily="34" charset="-127"/>
          <a:ea typeface="리디바탕" panose="020B0600000101010101" pitchFamily="34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리디바탕" panose="020B0600000101010101" pitchFamily="34" charset="-127"/>
          <a:ea typeface="리디바탕" panose="020B0600000101010101" pitchFamily="34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D4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ctrTitle"/>
          </p:nvPr>
        </p:nvSpPr>
        <p:spPr>
          <a:xfrm>
            <a:off x="387044" y="2424707"/>
            <a:ext cx="6267330" cy="1182000"/>
          </a:xfrm>
          <a:prstGeom prst="rect">
            <a:avLst/>
          </a:prstGeom>
          <a:effectLst>
            <a:outerShdw blurRad="50800" dist="63500" dir="3900000" algn="tl" rotWithShape="0">
              <a:schemeClr val="bg1">
                <a:alpha val="3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tx1">
                    <a:lumMod val="50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HAPPY HOUSE</a:t>
            </a:r>
            <a:endParaRPr sz="6000" dirty="0">
              <a:solidFill>
                <a:schemeClr val="tx1">
                  <a:lumMod val="50000"/>
                </a:schemeClr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1388209" y="3683325"/>
            <a:ext cx="34926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Montserrat"/>
                <a:sym typeface="Montserrat"/>
              </a:rPr>
              <a:t>  광주 5반 김지수</a:t>
            </a:r>
            <a:endParaRPr sz="20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Montserrat"/>
              <a:sym typeface="Montserra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Montserrat"/>
                <a:sym typeface="Montserrat"/>
              </a:rPr>
              <a:t>광주 5반 김희주</a:t>
            </a:r>
            <a:endParaRPr sz="20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1E63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>
            <a:spLocks noGrp="1"/>
          </p:cNvSpPr>
          <p:nvPr>
            <p:ph type="body" idx="2"/>
          </p:nvPr>
        </p:nvSpPr>
        <p:spPr>
          <a:xfrm>
            <a:off x="632965" y="1460078"/>
            <a:ext cx="6705600" cy="15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3200" dirty="0">
                <a:solidFill>
                  <a:schemeClr val="tx1">
                    <a:lumMod val="75000"/>
                  </a:schemeClr>
                </a:solidFill>
              </a:rPr>
              <a:t>1.  근처 병원의 정보 제공</a:t>
            </a:r>
            <a:endParaRPr sz="3200" dirty="0">
              <a:solidFill>
                <a:schemeClr val="tx1">
                  <a:lumMod val="75000"/>
                </a:schemeClr>
              </a:solidFill>
            </a:endParaRP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3200" dirty="0">
                <a:solidFill>
                  <a:schemeClr val="tx1">
                    <a:lumMod val="75000"/>
                  </a:schemeClr>
                </a:solidFill>
              </a:rPr>
              <a:t>2.  공연정보 제공</a:t>
            </a:r>
            <a:endParaRPr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96" name="Google Shape;196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D4A65-7EC9-30DD-4250-699B449DB5CB}"/>
              </a:ext>
            </a:extLst>
          </p:cNvPr>
          <p:cNvSpPr txBox="1"/>
          <p:nvPr/>
        </p:nvSpPr>
        <p:spPr>
          <a:xfrm>
            <a:off x="291973" y="280471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차별화 전략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14;p17">
            <a:extLst>
              <a:ext uri="{FF2B5EF4-FFF2-40B4-BE49-F238E27FC236}">
                <a16:creationId xmlns:a16="http://schemas.microsoft.com/office/drawing/2014/main" id="{0E3BFD26-485D-6B36-4BFE-1DB00DDC7CB8}"/>
              </a:ext>
            </a:extLst>
          </p:cNvPr>
          <p:cNvSpPr txBox="1">
            <a:spLocks/>
          </p:cNvSpPr>
          <p:nvPr/>
        </p:nvSpPr>
        <p:spPr>
          <a:xfrm>
            <a:off x="621406" y="2265830"/>
            <a:ext cx="3522300" cy="123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7200" dirty="0">
                <a:solidFill>
                  <a:schemeClr val="accent3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4.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963899-D243-FE1C-17AD-6D426D54859C}"/>
              </a:ext>
            </a:extLst>
          </p:cNvPr>
          <p:cNvSpPr txBox="1"/>
          <p:nvPr/>
        </p:nvSpPr>
        <p:spPr>
          <a:xfrm>
            <a:off x="681917" y="3504110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개발 결과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1E63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>
            <a:spLocks noGrp="1"/>
          </p:cNvSpPr>
          <p:nvPr>
            <p:ph type="body" idx="2"/>
          </p:nvPr>
        </p:nvSpPr>
        <p:spPr>
          <a:xfrm>
            <a:off x="619518" y="2058473"/>
            <a:ext cx="6705600" cy="15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2800" dirty="0"/>
              <a:t>1.  백앤드(Spring Boot)</a:t>
            </a:r>
            <a:endParaRPr sz="2800" dirty="0"/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2800" dirty="0"/>
              <a:t>2.  프론트엔드(Vue.js)</a:t>
            </a:r>
            <a:endParaRPr sz="2800" dirty="0"/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2800" dirty="0"/>
              <a:t>3.  데이터베이스(MySQL)</a:t>
            </a:r>
            <a:endParaRPr sz="2800" dirty="0"/>
          </a:p>
        </p:txBody>
      </p:sp>
      <p:sp>
        <p:nvSpPr>
          <p:cNvPr id="209" name="Google Shape;209;p2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0D6B7B-EAEF-BB1C-ECC5-6E8A54C97491}"/>
              </a:ext>
            </a:extLst>
          </p:cNvPr>
          <p:cNvSpPr txBox="1"/>
          <p:nvPr/>
        </p:nvSpPr>
        <p:spPr>
          <a:xfrm>
            <a:off x="291973" y="280471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개발 환경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1E63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057" y="1082488"/>
            <a:ext cx="6526649" cy="392684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E025C1-0F68-64CE-F472-FEE534F96EDB}"/>
              </a:ext>
            </a:extLst>
          </p:cNvPr>
          <p:cNvSpPr txBox="1"/>
          <p:nvPr/>
        </p:nvSpPr>
        <p:spPr>
          <a:xfrm>
            <a:off x="291973" y="280471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전체 시스템 구조도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5" name="220527_7기_광주_5반_관통PJT_김지수_김희주_UCC">
            <a:hlinkClick r:id="" action="ppaction://media"/>
            <a:extLst>
              <a:ext uri="{FF2B5EF4-FFF2-40B4-BE49-F238E27FC236}">
                <a16:creationId xmlns:a16="http://schemas.microsoft.com/office/drawing/2014/main" id="{4321636F-B525-390B-7E4C-6204DA4861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49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06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1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sldNum" idx="4294967295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6" name="Google Shape;114;p17">
            <a:extLst>
              <a:ext uri="{FF2B5EF4-FFF2-40B4-BE49-F238E27FC236}">
                <a16:creationId xmlns:a16="http://schemas.microsoft.com/office/drawing/2014/main" id="{EF979554-72C0-4BB4-8CB6-A0265CFEC4FF}"/>
              </a:ext>
            </a:extLst>
          </p:cNvPr>
          <p:cNvSpPr txBox="1">
            <a:spLocks/>
          </p:cNvSpPr>
          <p:nvPr/>
        </p:nvSpPr>
        <p:spPr>
          <a:xfrm>
            <a:off x="621406" y="2265830"/>
            <a:ext cx="3522300" cy="123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7200" dirty="0">
                <a:solidFill>
                  <a:srgbClr val="FFC107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5.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553B0-D716-33A3-B1E8-8DF6F7EA311E}"/>
              </a:ext>
            </a:extLst>
          </p:cNvPr>
          <p:cNvSpPr txBox="1"/>
          <p:nvPr/>
        </p:nvSpPr>
        <p:spPr>
          <a:xfrm>
            <a:off x="681917" y="3504110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기대 효과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1E63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>
            <a:spLocks noGrp="1"/>
          </p:cNvSpPr>
          <p:nvPr>
            <p:ph type="body" idx="2"/>
          </p:nvPr>
        </p:nvSpPr>
        <p:spPr>
          <a:xfrm>
            <a:off x="666582" y="2112261"/>
            <a:ext cx="6690182" cy="15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2400" dirty="0"/>
              <a:t>1.  주변 병원 정보를 통하여 고령층이 더욱 아파트 매물을  고르기 쉬워지는 기대효과</a:t>
            </a:r>
            <a:endParaRPr sz="2400" dirty="0"/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SzPts val="2000"/>
              <a:buNone/>
            </a:pPr>
            <a:r>
              <a:rPr lang="en" sz="2400" dirty="0"/>
              <a:t>2.  공연정보와 모두가 참여하는 Q&amp;A를 통하여  인터넷을 환경을 힘들어하는 고령층도 함께 소통하는 웹사이트</a:t>
            </a:r>
            <a:endParaRPr sz="2400" dirty="0"/>
          </a:p>
        </p:txBody>
      </p:sp>
      <p:sp>
        <p:nvSpPr>
          <p:cNvPr id="240" name="Google Shape;240;p2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E4C1CD-08E5-B503-C6D1-21C0AE0B62D7}"/>
              </a:ext>
            </a:extLst>
          </p:cNvPr>
          <p:cNvSpPr txBox="1"/>
          <p:nvPr/>
        </p:nvSpPr>
        <p:spPr>
          <a:xfrm>
            <a:off x="291973" y="280471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5. </a:t>
            </a:r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기대효과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14;p17">
            <a:extLst>
              <a:ext uri="{FF2B5EF4-FFF2-40B4-BE49-F238E27FC236}">
                <a16:creationId xmlns:a16="http://schemas.microsoft.com/office/drawing/2014/main" id="{E7FBC429-F114-0553-3845-6693E3D8565E}"/>
              </a:ext>
            </a:extLst>
          </p:cNvPr>
          <p:cNvSpPr txBox="1">
            <a:spLocks/>
          </p:cNvSpPr>
          <p:nvPr/>
        </p:nvSpPr>
        <p:spPr>
          <a:xfrm>
            <a:off x="621406" y="2265830"/>
            <a:ext cx="3522300" cy="123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7200" dirty="0">
                <a:solidFill>
                  <a:schemeClr val="accent3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6.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E6474F-2EB5-AC9E-0F7E-973B8585A88B}"/>
              </a:ext>
            </a:extLst>
          </p:cNvPr>
          <p:cNvSpPr txBox="1"/>
          <p:nvPr/>
        </p:nvSpPr>
        <p:spPr>
          <a:xfrm>
            <a:off x="681917" y="3504110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Q&amp;A</a:t>
            </a:r>
            <a:endParaRPr lang="ko-KR" altLang="en-US" sz="4000" b="1" dirty="0">
              <a:solidFill>
                <a:schemeClr val="tx1">
                  <a:lumMod val="75000"/>
                </a:schemeClr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>
            <a:spLocks noGrp="1"/>
          </p:cNvSpPr>
          <p:nvPr>
            <p:ph type="ctrTitle" idx="4294967295"/>
          </p:nvPr>
        </p:nvSpPr>
        <p:spPr>
          <a:xfrm>
            <a:off x="978967" y="2109117"/>
            <a:ext cx="6106312" cy="11837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chemeClr val="tx1">
                    <a:lumMod val="7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감사합니다!</a:t>
            </a:r>
            <a:endParaRPr sz="7200" dirty="0">
              <a:solidFill>
                <a:schemeClr val="tx1">
                  <a:lumMod val="75000"/>
                </a:schemeClr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grpSp>
        <p:nvGrpSpPr>
          <p:cNvPr id="252" name="Google Shape;252;p31"/>
          <p:cNvGrpSpPr/>
          <p:nvPr/>
        </p:nvGrpSpPr>
        <p:grpSpPr>
          <a:xfrm>
            <a:off x="6332216" y="2109117"/>
            <a:ext cx="462632" cy="462632"/>
            <a:chOff x="1278899" y="2333256"/>
            <a:chExt cx="381175" cy="381176"/>
          </a:xfrm>
        </p:grpSpPr>
        <p:sp>
          <p:nvSpPr>
            <p:cNvPr id="253" name="Google Shape;253;p31"/>
            <p:cNvSpPr/>
            <p:nvPr/>
          </p:nvSpPr>
          <p:spPr>
            <a:xfrm>
              <a:off x="1278899" y="2333256"/>
              <a:ext cx="381175" cy="381176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tx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1525474" y="2503137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tx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1369598" y="2503140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tx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tx1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endParaRPr>
            </a:p>
          </p:txBody>
        </p:sp>
      </p:grpSp>
      <p:sp>
        <p:nvSpPr>
          <p:cNvPr id="257" name="Google Shape;257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title"/>
          </p:nvPr>
        </p:nvSpPr>
        <p:spPr>
          <a:xfrm>
            <a:off x="320879" y="410362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tx1">
                    <a:lumMod val="50000"/>
                  </a:schemeClr>
                </a:solidFill>
              </a:rPr>
              <a:t>목차</a:t>
            </a:r>
            <a:endParaRPr sz="40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1" name="Google Shape;91;p15"/>
          <p:cNvSpPr txBox="1">
            <a:spLocks noGrp="1"/>
          </p:cNvSpPr>
          <p:nvPr>
            <p:ph type="body" idx="1"/>
          </p:nvPr>
        </p:nvSpPr>
        <p:spPr>
          <a:xfrm>
            <a:off x="656548" y="1137237"/>
            <a:ext cx="5324100" cy="35049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3350" lvl="0" indent="0" algn="l" rtl="0">
              <a:spcBef>
                <a:spcPts val="600"/>
              </a:spcBef>
              <a:spcAft>
                <a:spcPts val="0"/>
              </a:spcAft>
              <a:buSzPts val="1500"/>
              <a:buNone/>
            </a:pPr>
            <a:r>
              <a:rPr lang="en" sz="2800" dirty="0">
                <a:solidFill>
                  <a:schemeClr val="tx1">
                    <a:lumMod val="75000"/>
                  </a:schemeClr>
                </a:solidFill>
              </a:rPr>
              <a:t>1.  기획배경 및 목표</a:t>
            </a:r>
          </a:p>
          <a:p>
            <a:pPr marL="133350" lvl="0" indent="0" algn="l" rtl="0">
              <a:spcBef>
                <a:spcPts val="600"/>
              </a:spcBef>
              <a:spcAft>
                <a:spcPts val="0"/>
              </a:spcAft>
              <a:buSzPts val="1500"/>
              <a:buNone/>
            </a:pPr>
            <a:r>
              <a:rPr lang="en" sz="2800" dirty="0">
                <a:solidFill>
                  <a:schemeClr val="tx1">
                    <a:lumMod val="75000"/>
                  </a:schemeClr>
                </a:solidFill>
              </a:rPr>
              <a:t>2.  일정</a:t>
            </a:r>
            <a:endParaRPr sz="2800" dirty="0">
              <a:solidFill>
                <a:schemeClr val="tx1">
                  <a:lumMod val="75000"/>
                </a:schemeClr>
              </a:solidFill>
            </a:endParaRPr>
          </a:p>
          <a:p>
            <a:pPr marL="133350" lvl="0" indent="0" algn="l" rtl="0">
              <a:spcBef>
                <a:spcPts val="600"/>
              </a:spcBef>
              <a:spcAft>
                <a:spcPts val="0"/>
              </a:spcAft>
              <a:buSzPts val="1500"/>
              <a:buNone/>
            </a:pPr>
            <a:r>
              <a:rPr lang="en" sz="2800" dirty="0">
                <a:solidFill>
                  <a:schemeClr val="tx1">
                    <a:lumMod val="75000"/>
                  </a:schemeClr>
                </a:solidFill>
              </a:rPr>
              <a:t>3.  시장 분석</a:t>
            </a:r>
            <a:endParaRPr sz="2800" dirty="0">
              <a:solidFill>
                <a:schemeClr val="tx1">
                  <a:lumMod val="75000"/>
                </a:schemeClr>
              </a:solidFill>
            </a:endParaRPr>
          </a:p>
          <a:p>
            <a:pPr marL="133350" lvl="0" indent="0" algn="l" rtl="0">
              <a:spcBef>
                <a:spcPts val="600"/>
              </a:spcBef>
              <a:spcAft>
                <a:spcPts val="0"/>
              </a:spcAft>
              <a:buSzPts val="1500"/>
              <a:buNone/>
            </a:pPr>
            <a:r>
              <a:rPr lang="en" sz="2800" dirty="0">
                <a:solidFill>
                  <a:schemeClr val="tx1">
                    <a:lumMod val="75000"/>
                  </a:schemeClr>
                </a:solidFill>
              </a:rPr>
              <a:t>4.  개발결과</a:t>
            </a:r>
            <a:endParaRPr sz="2800" dirty="0">
              <a:solidFill>
                <a:schemeClr val="tx1">
                  <a:lumMod val="75000"/>
                </a:schemeClr>
              </a:solidFill>
            </a:endParaRPr>
          </a:p>
          <a:p>
            <a:pPr marL="133350" lvl="0" indent="0" algn="l" rtl="0">
              <a:spcBef>
                <a:spcPts val="600"/>
              </a:spcBef>
              <a:spcAft>
                <a:spcPts val="0"/>
              </a:spcAft>
              <a:buSzPts val="1500"/>
              <a:buNone/>
            </a:pPr>
            <a:r>
              <a:rPr lang="en" sz="2800" dirty="0">
                <a:solidFill>
                  <a:schemeClr val="tx1">
                    <a:lumMod val="75000"/>
                  </a:schemeClr>
                </a:solidFill>
              </a:rPr>
              <a:t>5.  기대효과</a:t>
            </a:r>
          </a:p>
          <a:p>
            <a:pPr marL="133350" lvl="0" indent="0" algn="l" rtl="0">
              <a:spcBef>
                <a:spcPts val="600"/>
              </a:spcBef>
              <a:spcAft>
                <a:spcPts val="0"/>
              </a:spcAft>
              <a:buSzPts val="1500"/>
              <a:buNone/>
            </a:pPr>
            <a:r>
              <a:rPr lang="en" sz="2800" dirty="0">
                <a:solidFill>
                  <a:schemeClr val="tx1">
                    <a:lumMod val="75000"/>
                  </a:schemeClr>
                </a:solidFill>
              </a:rPr>
              <a:t>6.  Q&amp;A</a:t>
            </a:r>
            <a:endParaRPr sz="28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C39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363000" y="485606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tx1">
                    <a:lumMod val="50000"/>
                  </a:schemeClr>
                </a:solidFill>
              </a:rPr>
              <a:t>팀원 소개</a:t>
            </a:r>
            <a:endParaRPr sz="40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6" name="Google Shape;106;p16"/>
          <p:cNvSpPr txBox="1"/>
          <p:nvPr/>
        </p:nvSpPr>
        <p:spPr>
          <a:xfrm>
            <a:off x="1493443" y="314791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tx1">
                    <a:lumMod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Montserrat"/>
                <a:sym typeface="Montserrat"/>
              </a:rPr>
              <a:t>김지수</a:t>
            </a:r>
            <a:endParaRPr sz="300" b="1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br>
              <a:rPr lang="en" sz="1800" dirty="0">
                <a:solidFill>
                  <a:schemeClr val="tx1">
                    <a:lumMod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</a:br>
            <a:endParaRPr sz="1000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sz="1000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1000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4716693" y="314791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tx1">
                    <a:lumMod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Montserrat"/>
                <a:sym typeface="Montserrat"/>
              </a:rPr>
              <a:t>김희주</a:t>
            </a:r>
            <a:endParaRPr sz="300" b="1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br>
              <a:rPr lang="en" sz="1800" dirty="0">
                <a:solidFill>
                  <a:schemeClr val="tx1">
                    <a:lumMod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</a:br>
            <a:endParaRPr sz="1050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sz="1000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1000" dirty="0">
              <a:solidFill>
                <a:schemeClr val="tx1">
                  <a:lumMod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58775"/>
            <a:ext cx="1778587" cy="176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A13783-7187-3AA4-4B4F-5547AEAD0A8B}"/>
              </a:ext>
            </a:extLst>
          </p:cNvPr>
          <p:cNvSpPr txBox="1"/>
          <p:nvPr/>
        </p:nvSpPr>
        <p:spPr>
          <a:xfrm>
            <a:off x="3175293" y="3751166"/>
            <a:ext cx="4572000" cy="574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altLang="ko-KR" sz="14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DB </a:t>
            </a:r>
            <a:r>
              <a:rPr lang="ko-KR" altLang="en-US" sz="14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관리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ko-KR" altLang="en-US" sz="14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회원</a:t>
            </a:r>
            <a:r>
              <a:rPr lang="en-US" altLang="ko-KR" sz="14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/</a:t>
            </a:r>
            <a:r>
              <a:rPr lang="ko-KR" altLang="en-US" sz="14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게시판 관리</a:t>
            </a:r>
            <a:endParaRPr lang="ko-KR" altLang="en-US" sz="16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2BC981-81F2-A0DA-F25E-328011EF4AB2}"/>
              </a:ext>
            </a:extLst>
          </p:cNvPr>
          <p:cNvSpPr txBox="1"/>
          <p:nvPr/>
        </p:nvSpPr>
        <p:spPr>
          <a:xfrm>
            <a:off x="-47957" y="3751166"/>
            <a:ext cx="4572000" cy="574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ko-KR" altLang="en-US" sz="14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아파트 검색 관리</a:t>
            </a: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ko-KR" altLang="en-US" sz="14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지도 관리</a:t>
            </a:r>
          </a:p>
        </p:txBody>
      </p:sp>
      <p:pic>
        <p:nvPicPr>
          <p:cNvPr id="12" name="Google Shape;109;p16">
            <a:extLst>
              <a:ext uri="{FF2B5EF4-FFF2-40B4-BE49-F238E27FC236}">
                <a16:creationId xmlns:a16="http://schemas.microsoft.com/office/drawing/2014/main" id="{57298B2E-27FD-C6EE-7506-E5075C83D37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750" y="1258775"/>
            <a:ext cx="1778587" cy="176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ctrTitle"/>
          </p:nvPr>
        </p:nvSpPr>
        <p:spPr>
          <a:xfrm>
            <a:off x="621406" y="2265830"/>
            <a:ext cx="3522300" cy="12382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C107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1.</a:t>
            </a:r>
            <a:endParaRPr sz="7200" dirty="0">
              <a:solidFill>
                <a:srgbClr val="FFC107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4294967295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C3A0CE-8535-A74D-EDAD-C34969D31FFF}"/>
              </a:ext>
            </a:extLst>
          </p:cNvPr>
          <p:cNvSpPr txBox="1"/>
          <p:nvPr/>
        </p:nvSpPr>
        <p:spPr>
          <a:xfrm>
            <a:off x="681917" y="3504110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4000" b="1" dirty="0">
                <a:solidFill>
                  <a:schemeClr val="tx1">
                    <a:lumMod val="7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기획 배경 및 목표</a:t>
            </a:r>
            <a:endParaRPr lang="ko-KR" altLang="en-US" sz="4000" b="1" dirty="0">
              <a:solidFill>
                <a:schemeClr val="tx1">
                  <a:lumMod val="75000"/>
                </a:schemeClr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1E63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567868" y="1548096"/>
            <a:ext cx="2993400" cy="28723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tx1">
                    <a:lumMod val="75000"/>
                  </a:schemeClr>
                </a:solidFill>
              </a:rPr>
              <a:t>기획 배경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800" b="1" dirty="0">
              <a:solidFill>
                <a:schemeClr val="tx1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고령화 사회가 진행가면서 고령층을 겨냥한 아파트 매물 검색 사이트 필요</a:t>
            </a:r>
            <a:endParaRPr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body" idx="1"/>
          </p:nvPr>
        </p:nvSpPr>
        <p:spPr>
          <a:xfrm>
            <a:off x="3788436" y="1548096"/>
            <a:ext cx="3795703" cy="27684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tx1">
                    <a:lumMod val="75000"/>
                  </a:schemeClr>
                </a:solidFill>
              </a:rPr>
              <a:t>목표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800" b="1" dirty="0">
              <a:solidFill>
                <a:schemeClr val="tx1">
                  <a:lumMod val="75000"/>
                </a:schemeClr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주변 병원정보 제공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트로트 공연 정보 제공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사이트 운영을위한 Q&amp;A 게시판</a:t>
            </a:r>
            <a:endParaRPr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8243D53-4E7C-4F1D-7B4D-84794D178199}"/>
              </a:ext>
            </a:extLst>
          </p:cNvPr>
          <p:cNvSpPr txBox="1"/>
          <p:nvPr/>
        </p:nvSpPr>
        <p:spPr>
          <a:xfrm>
            <a:off x="291973" y="280471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1. </a:t>
            </a:r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기획배경 및 목표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14;p17">
            <a:extLst>
              <a:ext uri="{FF2B5EF4-FFF2-40B4-BE49-F238E27FC236}">
                <a16:creationId xmlns:a16="http://schemas.microsoft.com/office/drawing/2014/main" id="{B7CC8A4D-37C4-599F-D65D-F9FEAD587AF2}"/>
              </a:ext>
            </a:extLst>
          </p:cNvPr>
          <p:cNvSpPr txBox="1">
            <a:spLocks/>
          </p:cNvSpPr>
          <p:nvPr/>
        </p:nvSpPr>
        <p:spPr>
          <a:xfrm>
            <a:off x="621406" y="2265830"/>
            <a:ext cx="3522300" cy="1238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7200" dirty="0">
                <a:solidFill>
                  <a:schemeClr val="accent3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2E2603-2471-3C67-1043-BF8468A81CFF}"/>
              </a:ext>
            </a:extLst>
          </p:cNvPr>
          <p:cNvSpPr txBox="1"/>
          <p:nvPr/>
        </p:nvSpPr>
        <p:spPr>
          <a:xfrm>
            <a:off x="681917" y="3504110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일정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3AB7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6823790" y="2804566"/>
            <a:ext cx="934500" cy="647100"/>
          </a:xfrm>
          <a:prstGeom prst="homePlate">
            <a:avLst>
              <a:gd name="adj" fmla="val 32030"/>
            </a:avLst>
          </a:prstGeom>
          <a:solidFill>
            <a:srgbClr val="2196F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5/27(금)</a:t>
            </a:r>
            <a:endParaRPr sz="1000" dirty="0">
              <a:solidFill>
                <a:schemeClr val="lt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45" name="Google Shape;145;p20"/>
          <p:cNvSpPr/>
          <p:nvPr/>
        </p:nvSpPr>
        <p:spPr>
          <a:xfrm>
            <a:off x="6073830" y="2804566"/>
            <a:ext cx="934500" cy="647100"/>
          </a:xfrm>
          <a:prstGeom prst="homePlate">
            <a:avLst>
              <a:gd name="adj" fmla="val 32030"/>
            </a:avLst>
          </a:prstGeom>
          <a:solidFill>
            <a:srgbClr val="2196F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5/26(목)</a:t>
            </a:r>
            <a:endParaRPr sz="1000" dirty="0">
              <a:solidFill>
                <a:schemeClr val="lt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46" name="Google Shape;146;p20"/>
          <p:cNvSpPr/>
          <p:nvPr/>
        </p:nvSpPr>
        <p:spPr>
          <a:xfrm>
            <a:off x="5323870" y="2804566"/>
            <a:ext cx="934500" cy="647100"/>
          </a:xfrm>
          <a:prstGeom prst="homePlate">
            <a:avLst>
              <a:gd name="adj" fmla="val 32030"/>
            </a:avLst>
          </a:prstGeom>
          <a:solidFill>
            <a:srgbClr val="2196F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5/25(수)</a:t>
            </a:r>
            <a:endParaRPr sz="1000" dirty="0">
              <a:solidFill>
                <a:schemeClr val="lt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47" name="Google Shape;147;p20"/>
          <p:cNvSpPr/>
          <p:nvPr/>
        </p:nvSpPr>
        <p:spPr>
          <a:xfrm>
            <a:off x="4573910" y="2804566"/>
            <a:ext cx="934500" cy="6471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5/24(화)</a:t>
            </a:r>
            <a:endParaRPr sz="1000" dirty="0">
              <a:solidFill>
                <a:schemeClr val="lt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823950" y="2804566"/>
            <a:ext cx="934500" cy="6471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5/23(월)</a:t>
            </a:r>
            <a:endParaRPr sz="1000" dirty="0">
              <a:solidFill>
                <a:schemeClr val="lt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073990" y="2804566"/>
            <a:ext cx="934500" cy="6471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5/22(일)</a:t>
            </a:r>
            <a:endParaRPr sz="1000" dirty="0">
              <a:solidFill>
                <a:schemeClr val="lt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2324030" y="2804566"/>
            <a:ext cx="934500" cy="6471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5/21(토)</a:t>
            </a:r>
            <a:endParaRPr sz="1000" dirty="0">
              <a:solidFill>
                <a:schemeClr val="lt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1574070" y="2804566"/>
            <a:ext cx="934500" cy="6471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5/20(금)</a:t>
            </a:r>
            <a:endParaRPr sz="1000" dirty="0">
              <a:solidFill>
                <a:schemeClr val="lt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52" name="Google Shape;152;p20"/>
          <p:cNvSpPr/>
          <p:nvPr/>
        </p:nvSpPr>
        <p:spPr>
          <a:xfrm>
            <a:off x="824111" y="2804566"/>
            <a:ext cx="934500" cy="6471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5/19(목)</a:t>
            </a:r>
            <a:endParaRPr sz="1000" dirty="0">
              <a:solidFill>
                <a:schemeClr val="lt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53" name="Google Shape;153;p20"/>
          <p:cNvSpPr/>
          <p:nvPr/>
        </p:nvSpPr>
        <p:spPr>
          <a:xfrm>
            <a:off x="285250" y="2804566"/>
            <a:ext cx="724200" cy="6471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492691" y="1291595"/>
            <a:ext cx="14196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일정 협의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프로젝트준비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57" name="Google Shape;157;p20"/>
          <p:cNvSpPr txBox="1"/>
          <p:nvPr/>
        </p:nvSpPr>
        <p:spPr>
          <a:xfrm>
            <a:off x="1455423" y="1666400"/>
            <a:ext cx="2368527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지도 구현기능 추가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아파트 목록조회  앨범 형식으로 변경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Q&amp;A 게시판 댓글 등록/삭제 추가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59" name="Google Shape;159;p20"/>
          <p:cNvSpPr txBox="1"/>
          <p:nvPr/>
        </p:nvSpPr>
        <p:spPr>
          <a:xfrm>
            <a:off x="3214958" y="581561"/>
            <a:ext cx="1928931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로그인/회원가입/ 탈퇴 기능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아파트 상세조회 모달창 추가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161" name="Google Shape;161;p20"/>
          <p:cNvSpPr txBox="1"/>
          <p:nvPr/>
        </p:nvSpPr>
        <p:spPr>
          <a:xfrm>
            <a:off x="4646695" y="1651495"/>
            <a:ext cx="2031135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전체 레이아웃 디자인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관심아파트(즐겨찾기) 기능 수정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전체 기능 오류 수정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시연영상 촬영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cxnSp>
        <p:nvCxnSpPr>
          <p:cNvPr id="154" name="Google Shape;154;p20"/>
          <p:cNvCxnSpPr>
            <a:cxnSpLocks/>
          </p:cNvCxnSpPr>
          <p:nvPr/>
        </p:nvCxnSpPr>
        <p:spPr>
          <a:xfrm flipH="1" flipV="1">
            <a:off x="1144950" y="1840549"/>
            <a:ext cx="13918" cy="1004411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56" name="Google Shape;156;p20"/>
          <p:cNvCxnSpPr>
            <a:cxnSpLocks/>
          </p:cNvCxnSpPr>
          <p:nvPr/>
        </p:nvCxnSpPr>
        <p:spPr>
          <a:xfrm rot="10800000">
            <a:off x="2659999" y="2454088"/>
            <a:ext cx="0" cy="39087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58" name="Google Shape;158;p20"/>
          <p:cNvCxnSpPr>
            <a:cxnSpLocks/>
          </p:cNvCxnSpPr>
          <p:nvPr/>
        </p:nvCxnSpPr>
        <p:spPr>
          <a:xfrm flipV="1">
            <a:off x="4159917" y="1569253"/>
            <a:ext cx="19507" cy="127570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0" name="Google Shape;160;p20"/>
          <p:cNvCxnSpPr>
            <a:cxnSpLocks/>
          </p:cNvCxnSpPr>
          <p:nvPr/>
        </p:nvCxnSpPr>
        <p:spPr>
          <a:xfrm flipV="1">
            <a:off x="5662263" y="2649524"/>
            <a:ext cx="0" cy="195436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2" name="Google Shape;162;p20"/>
          <p:cNvCxnSpPr>
            <a:cxnSpLocks/>
          </p:cNvCxnSpPr>
          <p:nvPr/>
        </p:nvCxnSpPr>
        <p:spPr>
          <a:xfrm rot="10800000">
            <a:off x="7163395" y="2454088"/>
            <a:ext cx="0" cy="39087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3" name="Google Shape;163;p20"/>
          <p:cNvSpPr txBox="1"/>
          <p:nvPr/>
        </p:nvSpPr>
        <p:spPr>
          <a:xfrm>
            <a:off x="6453595" y="1476281"/>
            <a:ext cx="1419600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발표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cxnSp>
        <p:nvCxnSpPr>
          <p:cNvPr id="164" name="Google Shape;164;p20"/>
          <p:cNvCxnSpPr>
            <a:cxnSpLocks/>
          </p:cNvCxnSpPr>
          <p:nvPr/>
        </p:nvCxnSpPr>
        <p:spPr>
          <a:xfrm flipV="1">
            <a:off x="1912291" y="3411043"/>
            <a:ext cx="8671" cy="98614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5" name="Google Shape;165;p20"/>
          <p:cNvSpPr txBox="1"/>
          <p:nvPr/>
        </p:nvSpPr>
        <p:spPr>
          <a:xfrm>
            <a:off x="964779" y="4526337"/>
            <a:ext cx="1912366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DTO 및 컨트롤러 수정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아파트 검색기능 수정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cxnSp>
        <p:nvCxnSpPr>
          <p:cNvPr id="166" name="Google Shape;166;p20"/>
          <p:cNvCxnSpPr>
            <a:cxnSpLocks/>
          </p:cNvCxnSpPr>
          <p:nvPr/>
        </p:nvCxnSpPr>
        <p:spPr>
          <a:xfrm flipV="1">
            <a:off x="3422093" y="3411043"/>
            <a:ext cx="0" cy="253281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7" name="Google Shape;167;p20"/>
          <p:cNvSpPr txBox="1"/>
          <p:nvPr/>
        </p:nvSpPr>
        <p:spPr>
          <a:xfrm>
            <a:off x="2620023" y="3753065"/>
            <a:ext cx="1604140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공연 예매정보 조회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지도와 아파트목록 연결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지도 마커이벤트 추가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병원 공공데이터 추출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cxnSp>
        <p:nvCxnSpPr>
          <p:cNvPr id="168" name="Google Shape;168;p20"/>
          <p:cNvCxnSpPr>
            <a:cxnSpLocks/>
          </p:cNvCxnSpPr>
          <p:nvPr/>
        </p:nvCxnSpPr>
        <p:spPr>
          <a:xfrm flipH="1" flipV="1">
            <a:off x="4923225" y="3411043"/>
            <a:ext cx="8670" cy="1115294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69" name="Google Shape;169;p20"/>
          <p:cNvSpPr txBox="1"/>
          <p:nvPr/>
        </p:nvSpPr>
        <p:spPr>
          <a:xfrm>
            <a:off x="3897665" y="4607514"/>
            <a:ext cx="2059790" cy="6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관심아파트(즐겨찾기)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메인화면/메뉴바 레이아웃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cxnSp>
        <p:nvCxnSpPr>
          <p:cNvPr id="170" name="Google Shape;170;p20"/>
          <p:cNvCxnSpPr>
            <a:cxnSpLocks/>
          </p:cNvCxnSpPr>
          <p:nvPr/>
        </p:nvCxnSpPr>
        <p:spPr>
          <a:xfrm flipV="1">
            <a:off x="6423145" y="3411043"/>
            <a:ext cx="1212" cy="55764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71" name="Google Shape;171;p20"/>
          <p:cNvSpPr txBox="1"/>
          <p:nvPr/>
        </p:nvSpPr>
        <p:spPr>
          <a:xfrm>
            <a:off x="5752931" y="4070051"/>
            <a:ext cx="1419600" cy="8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설계서 작성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소스코드 제출</a:t>
            </a:r>
            <a:endParaRPr sz="1200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BFBA644-0B4F-7B8E-DB81-60B8CA4725CD}"/>
              </a:ext>
            </a:extLst>
          </p:cNvPr>
          <p:cNvSpPr txBox="1"/>
          <p:nvPr/>
        </p:nvSpPr>
        <p:spPr>
          <a:xfrm>
            <a:off x="291973" y="280471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2. </a:t>
            </a:r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일정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sldNum" idx="4294967295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6" name="Google Shape;114;p17">
            <a:extLst>
              <a:ext uri="{FF2B5EF4-FFF2-40B4-BE49-F238E27FC236}">
                <a16:creationId xmlns:a16="http://schemas.microsoft.com/office/drawing/2014/main" id="{71860EED-A521-C895-EC02-A8DCDA1BEF8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21406" y="2265830"/>
            <a:ext cx="3522300" cy="12382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C107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3.</a:t>
            </a:r>
            <a:endParaRPr sz="7200" dirty="0">
              <a:solidFill>
                <a:srgbClr val="FFC107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1D2201-5139-67E3-2A41-C9441BCA8744}"/>
              </a:ext>
            </a:extLst>
          </p:cNvPr>
          <p:cNvSpPr txBox="1"/>
          <p:nvPr/>
        </p:nvSpPr>
        <p:spPr>
          <a:xfrm>
            <a:off x="681917" y="3504110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시장 분석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1E63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>
            <a:spLocks noGrp="1"/>
          </p:cNvSpPr>
          <p:nvPr>
            <p:ph type="body" idx="1"/>
          </p:nvPr>
        </p:nvSpPr>
        <p:spPr>
          <a:xfrm>
            <a:off x="1119776" y="3164651"/>
            <a:ext cx="2937049" cy="17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>
                    <a:lumMod val="75000"/>
                  </a:schemeClr>
                </a:solidFill>
              </a:rPr>
              <a:t>장점</a:t>
            </a:r>
            <a:endParaRPr b="1" dirty="0">
              <a:solidFill>
                <a:schemeClr val="tx1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앨범형으로 정보 제공해 가시성 높임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2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304" y="1061662"/>
            <a:ext cx="2656273" cy="190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826" y="1041398"/>
            <a:ext cx="2754110" cy="192603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2"/>
          <p:cNvSpPr txBox="1"/>
          <p:nvPr/>
        </p:nvSpPr>
        <p:spPr>
          <a:xfrm>
            <a:off x="4056826" y="3164651"/>
            <a:ext cx="4027887" cy="1338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단점</a:t>
            </a:r>
            <a:endParaRPr sz="2000" b="1" dirty="0">
              <a:solidFill>
                <a:schemeClr val="tx1">
                  <a:lumMod val="7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주변지역에 대한 정보가 없음</a:t>
            </a:r>
            <a:endParaRPr sz="2000" dirty="0">
              <a:solidFill>
                <a:schemeClr val="dk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리디바탕" panose="020B0600000101010101" pitchFamily="34" charset="-127"/>
                <a:ea typeface="리디바탕" panose="020B0600000101010101" pitchFamily="34" charset="-127"/>
                <a:cs typeface="Karla"/>
                <a:sym typeface="Karla"/>
              </a:rPr>
              <a:t>색다른 추가 기능이 없음</a:t>
            </a:r>
            <a:endParaRPr sz="2000" dirty="0">
              <a:solidFill>
                <a:schemeClr val="dk1"/>
              </a:solidFill>
              <a:latin typeface="리디바탕" panose="020B0600000101010101" pitchFamily="34" charset="-127"/>
              <a:ea typeface="리디바탕" panose="020B0600000101010101" pitchFamily="34" charset="-127"/>
              <a:cs typeface="Karla"/>
              <a:sym typeface="Karl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E222A7-27FB-CC22-BFA7-120DB85CB78A}"/>
              </a:ext>
            </a:extLst>
          </p:cNvPr>
          <p:cNvSpPr txBox="1"/>
          <p:nvPr/>
        </p:nvSpPr>
        <p:spPr>
          <a:xfrm>
            <a:off x="291973" y="280471"/>
            <a:ext cx="457536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장</a:t>
            </a:r>
            <a:r>
              <a:rPr lang="en-US" altLang="ko-KR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/</a:t>
            </a:r>
            <a:r>
              <a:rPr lang="ko-KR" altLang="en-US" sz="4000" b="1" dirty="0">
                <a:solidFill>
                  <a:schemeClr val="tx1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단점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viragus template">
  <a:themeElements>
    <a:clrScheme name="Custom 347">
      <a:dk1>
        <a:srgbClr val="666666"/>
      </a:dk1>
      <a:lt1>
        <a:srgbClr val="FFFFFF"/>
      </a:lt1>
      <a:dk2>
        <a:srgbClr val="999999"/>
      </a:dk2>
      <a:lt2>
        <a:srgbClr val="DCE2E7"/>
      </a:lt2>
      <a:accent1>
        <a:srgbClr val="8BC34A"/>
      </a:accent1>
      <a:accent2>
        <a:srgbClr val="00BCD4"/>
      </a:accent2>
      <a:accent3>
        <a:srgbClr val="9C27B0"/>
      </a:accent3>
      <a:accent4>
        <a:srgbClr val="E91E63"/>
      </a:accent4>
      <a:accent5>
        <a:srgbClr val="FF9800"/>
      </a:accent5>
      <a:accent6>
        <a:srgbClr val="FFEB3B"/>
      </a:accent6>
      <a:hlink>
        <a:srgbClr val="2196F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330</Words>
  <Application>Microsoft Office PowerPoint</Application>
  <PresentationFormat>화면 슬라이드 쇼(16:9)</PresentationFormat>
  <Paragraphs>106</Paragraphs>
  <Slides>18</Slides>
  <Notes>18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리디바탕</vt:lpstr>
      <vt:lpstr>타이포_쌍문동 B</vt:lpstr>
      <vt:lpstr>Karla</vt:lpstr>
      <vt:lpstr>Montserrat</vt:lpstr>
      <vt:lpstr>Arial</vt:lpstr>
      <vt:lpstr>Arviragus template</vt:lpstr>
      <vt:lpstr>HAPPY HOUSE</vt:lpstr>
      <vt:lpstr>목차</vt:lpstr>
      <vt:lpstr>팀원 소개</vt:lpstr>
      <vt:lpstr>1.</vt:lpstr>
      <vt:lpstr>PowerPoint 프레젠테이션</vt:lpstr>
      <vt:lpstr>PowerPoint 프레젠테이션</vt:lpstr>
      <vt:lpstr>PowerPoint 프레젠테이션</vt:lpstr>
      <vt:lpstr>3.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 HOUSE</dc:title>
  <cp:lastModifiedBy>K HJ</cp:lastModifiedBy>
  <cp:revision>4</cp:revision>
  <dcterms:modified xsi:type="dcterms:W3CDTF">2022-05-26T07:29:10Z</dcterms:modified>
</cp:coreProperties>
</file>